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8" r:id="rId2"/>
    <p:sldId id="259" r:id="rId3"/>
    <p:sldId id="261" r:id="rId4"/>
    <p:sldId id="260" r:id="rId5"/>
    <p:sldId id="264" r:id="rId6"/>
    <p:sldId id="263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3E7CD-9F54-4DDB-B56F-EE6C94E0CD03}" type="datetimeFigureOut">
              <a:rPr lang="en-ZA" smtClean="0"/>
              <a:t>2019/03/19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7B238-0561-4AAD-918D-02C56D4788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35557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1F74C-B293-44C9-A613-20D3A04578CD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425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53241"/>
            <a:ext cx="7886700" cy="103972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1773238"/>
            <a:ext cx="7886700" cy="3362784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7383" y="6356351"/>
            <a:ext cx="3572141" cy="365125"/>
          </a:xfrm>
        </p:spPr>
        <p:txBody>
          <a:bodyPr/>
          <a:lstStyle>
            <a:lvl1pPr>
              <a:defRPr sz="1200"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02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747757"/>
          </a:xfr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0"/>
            <a:ext cx="4629150" cy="54038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33144"/>
            <a:ext cx="2949178" cy="45358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77383" y="6356351"/>
            <a:ext cx="3563596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1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7425" y="5123137"/>
            <a:ext cx="4629150" cy="359310"/>
          </a:xfr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57425" y="816511"/>
            <a:ext cx="4629150" cy="42426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7425" y="5540840"/>
            <a:ext cx="4629150" cy="33478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94475" y="6356351"/>
            <a:ext cx="3563596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274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9375" y="1639748"/>
            <a:ext cx="9144000" cy="3462338"/>
          </a:xfrm>
          <a:prstGeom prst="rect">
            <a:avLst/>
          </a:prstGeom>
          <a:solidFill>
            <a:srgbClr val="FFFFFF">
              <a:alpha val="38039"/>
            </a:srgbClr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376596"/>
            <a:ext cx="7886700" cy="828362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97301D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8627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0292" y="6356351"/>
            <a:ext cx="3623416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310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8837" y="6356351"/>
            <a:ext cx="3606326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212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4625619"/>
          </a:xfrm>
        </p:spPr>
        <p:txBody>
          <a:bodyPr vert="eaVert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86049" y="6356351"/>
            <a:ext cx="374332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621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32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47514"/>
            <a:ext cx="78867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3908013"/>
            <a:ext cx="7886700" cy="1139766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3pPr marL="914400" indent="0">
              <a:buFontTx/>
              <a:buNone/>
              <a:defRPr/>
            </a:lvl3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7383" y="6356351"/>
            <a:ext cx="3589234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9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7383" y="6356351"/>
            <a:ext cx="3589234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42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093164"/>
            <a:ext cx="7886700" cy="1325563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560358"/>
            <a:ext cx="7886700" cy="396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7383" y="6356351"/>
            <a:ext cx="3589234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65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29956"/>
            <a:ext cx="3868340" cy="431446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29956"/>
            <a:ext cx="3887391" cy="431446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03021" y="6356351"/>
            <a:ext cx="3572142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94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03021" y="6356351"/>
            <a:ext cx="3572142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09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94475" y="6356351"/>
            <a:ext cx="3584100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01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94475" y="6356351"/>
            <a:ext cx="3584100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84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27" y="5279903"/>
            <a:ext cx="1353315" cy="999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94475" y="6356351"/>
            <a:ext cx="3584100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04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80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Air Quality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dirty="0" smtClean="0"/>
              <a:t>Climate </a:t>
            </a:r>
            <a:r>
              <a:rPr lang="en-ZA" dirty="0"/>
              <a:t>change studies in Southern Africa need to include wind-eroded dust </a:t>
            </a:r>
            <a:r>
              <a:rPr lang="en-ZA" dirty="0" smtClean="0"/>
              <a:t>particles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There is a need for a common platform or the integration of data between various platforms to share air quality and meteorological data nationally and within SAWS.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More </a:t>
            </a:r>
            <a:r>
              <a:rPr lang="en-US" dirty="0"/>
              <a:t>work is needed on understanding the dynamics, interaction and contribution of anthropogenic emissions and natural emissions.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More </a:t>
            </a:r>
            <a:r>
              <a:rPr lang="en-US" dirty="0"/>
              <a:t>work is needed on understanding the regional characteristics of pollutants.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3572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229" y="345998"/>
            <a:ext cx="7886700" cy="969455"/>
          </a:xfrm>
        </p:spPr>
        <p:txBody>
          <a:bodyPr/>
          <a:lstStyle/>
          <a:p>
            <a:r>
              <a:rPr lang="en-US" dirty="0" smtClean="0"/>
              <a:t>Aviation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5452"/>
            <a:ext cx="7886700" cy="5542547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ZA" dirty="0"/>
              <a:t>The SAWS developed an easy to interpret colour-coded Thunderstorm Table that uses radar tracks to monitor the risk of thunderstorms at airports.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ZA" dirty="0"/>
              <a:t>A lightning monitoring and alert system was also developed for airports which uses observed lightning information to send out alerts for airports.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ZA" dirty="0"/>
              <a:t>SAWS will continue to participate in the WMO </a:t>
            </a:r>
            <a:r>
              <a:rPr lang="en-ZA" dirty="0" err="1"/>
              <a:t>AvRDP</a:t>
            </a:r>
            <a:r>
              <a:rPr lang="en-ZA" dirty="0"/>
              <a:t> project and also have plans to roll-out additional products to airports during the coming year. </a:t>
            </a:r>
            <a:endParaRPr lang="en-ZA" dirty="0" smtClean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dirty="0"/>
              <a:t>Low cloud and poor visibility at OR Tambo occur frequently between March and August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dirty="0"/>
              <a:t>OR Tambo is category 2 airport which means that visibility reach 300m the airport cannot operate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dirty="0"/>
              <a:t>These occur between 4am-7am in summer and 5am-8am in winter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ZA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32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229" y="345998"/>
            <a:ext cx="7886700" cy="969455"/>
          </a:xfrm>
        </p:spPr>
        <p:txBody>
          <a:bodyPr/>
          <a:lstStyle/>
          <a:p>
            <a:r>
              <a:rPr lang="en-US" dirty="0" smtClean="0"/>
              <a:t>Aviation continued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8230" y="1522694"/>
            <a:ext cx="8211746" cy="2673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Mountain wave </a:t>
            </a:r>
            <a:r>
              <a:rPr lang="en-US" sz="2400" dirty="0" smtClean="0"/>
              <a:t>study</a:t>
            </a:r>
            <a:endParaRPr lang="en-US" sz="2400" dirty="0"/>
          </a:p>
          <a:p>
            <a:pPr marL="457200" indent="-457200" algn="just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Severe turbulence in spite of low energy waves</a:t>
            </a:r>
          </a:p>
          <a:p>
            <a:pPr marL="457200" indent="-457200" algn="just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The ATM System  seeks to engage the ATM Community as appropriate with the aim of achieving  best business and safety outcomes. </a:t>
            </a:r>
          </a:p>
          <a:p>
            <a:pPr marL="457200" indent="-457200" algn="just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457200" indent="-457200" algn="just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0496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78083"/>
            <a:ext cx="7886700" cy="1325563"/>
          </a:xfrm>
        </p:spPr>
        <p:txBody>
          <a:bodyPr/>
          <a:lstStyle/>
          <a:p>
            <a:r>
              <a:rPr lang="en-US" dirty="0" smtClean="0"/>
              <a:t>Public Weather Service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7747"/>
            <a:ext cx="7886700" cy="4892842"/>
          </a:xfrm>
        </p:spPr>
        <p:txBody>
          <a:bodyPr>
            <a:normAutofit fontScale="92500"/>
          </a:bodyPr>
          <a:lstStyle/>
          <a:p>
            <a:pPr marL="342900" indent="-342900" algn="l">
              <a:buFont typeface="Arial"/>
              <a:buChar char="•"/>
            </a:pPr>
            <a:r>
              <a:rPr lang="en-US" dirty="0" smtClean="0"/>
              <a:t>Collaboration</a:t>
            </a:r>
            <a:r>
              <a:rPr lang="en-US" dirty="0"/>
              <a:t>: SAWS and NDMC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/>
              <a:t>Develop matter-of-fact communication to all users from a threshold based forecast (how much rain is falling) to an impact based assessment (what will this much rain mean to your community)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/>
              <a:t>Works as an end-to-end collaboration between SAWS, disaster management and stakeholders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/>
              <a:t>Launch planned for mid-May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/>
              <a:t>Need to still include GIS-based vulnerability data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/>
              <a:t>And need to verify these warnings to </a:t>
            </a:r>
            <a:r>
              <a:rPr lang="en-US" dirty="0" smtClean="0"/>
              <a:t>ensure robustness </a:t>
            </a:r>
            <a:r>
              <a:rPr lang="en-US" dirty="0"/>
              <a:t>of the system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6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703646"/>
            <a:ext cx="8775511" cy="4970109"/>
          </a:xfrm>
        </p:spPr>
        <p:txBody>
          <a:bodyPr>
            <a:noAutofit/>
          </a:bodyPr>
          <a:lstStyle/>
          <a:p>
            <a:pPr marL="342900" indent="-342900" algn="l">
              <a:spcBef>
                <a:spcPts val="0"/>
              </a:spcBef>
              <a:buFont typeface="Arial"/>
              <a:buChar char="•"/>
            </a:pPr>
            <a:r>
              <a:rPr lang="en-ZA" sz="2400" dirty="0"/>
              <a:t>Challenge: Bridging the gap between ‘scientists’ and ‘high risk communities’ in the dissemination of critical information for imminent threats.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0" algn="l"/>
                <a:tab pos="720090" algn="l"/>
              </a:tabLst>
            </a:pPr>
            <a:r>
              <a:rPr lang="en-US" sz="2400" dirty="0"/>
              <a:t>Was done in collaboration with Disaster Management officials from all 3 spheres of Government</a:t>
            </a:r>
          </a:p>
          <a:p>
            <a:pPr marL="342900" marR="0" lvl="0" indent="-342900" algn="l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0" algn="l"/>
                <a:tab pos="720090" algn="l"/>
              </a:tabLst>
            </a:pPr>
            <a:r>
              <a:rPr lang="en-US" sz="2400" dirty="0"/>
              <a:t>Clear understanding of roles and responsibilities between DM and SAWS officials</a:t>
            </a:r>
          </a:p>
          <a:p>
            <a:pPr marL="342900" marR="0" lvl="0" indent="-342900" algn="l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0" algn="l"/>
                <a:tab pos="720090" algn="l"/>
              </a:tabLst>
            </a:pPr>
            <a:r>
              <a:rPr lang="en-US" sz="2400" dirty="0"/>
              <a:t>Supports and guides the Decision Making process in DMC;</a:t>
            </a:r>
          </a:p>
          <a:p>
            <a:pPr marL="342900" marR="0" lvl="0" indent="-342900" algn="l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0" algn="l"/>
                <a:tab pos="720090" algn="l"/>
              </a:tabLst>
            </a:pPr>
            <a:r>
              <a:rPr lang="en-US" sz="2400" dirty="0"/>
              <a:t>By understanding impact, we can better prepare our response strategy;</a:t>
            </a:r>
          </a:p>
          <a:p>
            <a:pPr marL="342900" marR="0" lvl="0" indent="-342900" algn="l"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0" algn="l"/>
                <a:tab pos="720090" algn="l"/>
              </a:tabLst>
            </a:pPr>
            <a:r>
              <a:rPr lang="en-US" sz="2400" dirty="0"/>
              <a:t>DM officials provide on the ground feedback to SAWS to confirm impacts and ground </a:t>
            </a:r>
            <a:r>
              <a:rPr lang="en-US" sz="2400" dirty="0" err="1"/>
              <a:t>truthing</a:t>
            </a:r>
            <a:r>
              <a:rPr lang="en-US" sz="2400" dirty="0"/>
              <a:t>;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ZA" sz="1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78083"/>
            <a:ext cx="7886700" cy="1325563"/>
          </a:xfrm>
        </p:spPr>
        <p:txBody>
          <a:bodyPr/>
          <a:lstStyle/>
          <a:p>
            <a:r>
              <a:rPr lang="en-US" dirty="0" smtClean="0"/>
              <a:t>Public Weather Service continued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1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251867" cy="642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49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D662-4A29-4236-A671-DDB739257EB1}" type="slidenum">
              <a:rPr lang="en-ZA" smtClean="0"/>
              <a:t>7</a:t>
            </a:fld>
            <a:endParaRPr lang="en-ZA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4688" y="5541745"/>
            <a:ext cx="1456714" cy="1037908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6" name="TextBox 5"/>
          <p:cNvSpPr txBox="1"/>
          <p:nvPr/>
        </p:nvSpPr>
        <p:spPr>
          <a:xfrm>
            <a:off x="2543881" y="269851"/>
            <a:ext cx="4060120" cy="707886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ZA" sz="4000" b="1" dirty="0">
                <a:solidFill>
                  <a:schemeClr val="accent6">
                    <a:lumMod val="50000"/>
                  </a:schemeClr>
                </a:solidFill>
              </a:rPr>
              <a:t>WeatherSMART</a:t>
            </a:r>
            <a:endParaRPr lang="en-ZA" sz="4000" b="1" dirty="0">
              <a:solidFill>
                <a:schemeClr val="accent6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99616" y="2219294"/>
            <a:ext cx="1865928" cy="1253013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19892" y="1753387"/>
            <a:ext cx="3056589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ZA" sz="21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Animated Background</a:t>
            </a:r>
            <a:endParaRPr lang="en-ZA" sz="2100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991943" y="2776312"/>
            <a:ext cx="400273" cy="57367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466434" y="2522322"/>
            <a:ext cx="2677566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ZA" sz="21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Current Conditions</a:t>
            </a:r>
            <a:endParaRPr lang="en-ZA" sz="2100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6083742" y="4544448"/>
            <a:ext cx="449503" cy="10356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612485" y="4271436"/>
            <a:ext cx="246075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ZA" sz="22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Current Location</a:t>
            </a:r>
            <a:endParaRPr lang="en-ZA" sz="2200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02151" y="4486879"/>
            <a:ext cx="1206404" cy="443099"/>
          </a:xfrm>
          <a:prstGeom prst="straightConnector1">
            <a:avLst/>
          </a:prstGeom>
          <a:noFill/>
          <a:ln w="31750" cap="flat" cmpd="sng" algn="ctr">
            <a:solidFill>
              <a:srgbClr val="C00000"/>
            </a:solidFill>
            <a:prstDash val="soli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8484" y="4039738"/>
            <a:ext cx="279686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ZA" sz="22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Intra-day Forecast</a:t>
            </a:r>
            <a:endParaRPr lang="en-ZA" sz="2200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344" y="1569799"/>
            <a:ext cx="2534598" cy="450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92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78083"/>
            <a:ext cx="78867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Marine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482100"/>
      </p:ext>
    </p:extLst>
  </p:cSld>
  <p:clrMapOvr>
    <a:masterClrMapping/>
  </p:clrMapOvr>
</p:sld>
</file>

<file path=ppt/theme/theme1.xml><?xml version="1.0" encoding="utf-8"?>
<a:theme xmlns:a="http://schemas.openxmlformats.org/drawingml/2006/main" name="saw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saws.thmx</Template>
  <TotalTime>52</TotalTime>
  <Words>401</Words>
  <Application>Microsoft Office PowerPoint</Application>
  <PresentationFormat>On-screen Show (4:3)</PresentationFormat>
  <Paragraphs>39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saws</vt:lpstr>
      <vt:lpstr>Air Quality</vt:lpstr>
      <vt:lpstr>Aviation</vt:lpstr>
      <vt:lpstr>Aviation continued</vt:lpstr>
      <vt:lpstr>Public Weather Service </vt:lpstr>
      <vt:lpstr>Public Weather Service continued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Impact-based Severe Weather Warning System</dc:title>
  <dc:creator>Tammy Morris</dc:creator>
  <cp:lastModifiedBy>Elizabeth  Webster</cp:lastModifiedBy>
  <cp:revision>7</cp:revision>
  <dcterms:created xsi:type="dcterms:W3CDTF">2019-03-19T08:53:07Z</dcterms:created>
  <dcterms:modified xsi:type="dcterms:W3CDTF">2019-03-19T12:06:12Z</dcterms:modified>
</cp:coreProperties>
</file>